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1"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B5C300-B746-4D44-82C5-11B67DB20DF9}"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9CBA8-0444-4201-B46C-EDCF07873C91}" type="slidenum">
              <a:rPr lang="en-US" smtClean="0"/>
              <a:t>‹#›</a:t>
            </a:fld>
            <a:endParaRPr lang="en-US"/>
          </a:p>
        </p:txBody>
      </p:sp>
    </p:spTree>
    <p:extLst>
      <p:ext uri="{BB962C8B-B14F-4D97-AF65-F5344CB8AC3E}">
        <p14:creationId xmlns:p14="http://schemas.microsoft.com/office/powerpoint/2010/main" val="13560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B5C300-B746-4D44-82C5-11B67DB20DF9}"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9CBA8-0444-4201-B46C-EDCF07873C91}" type="slidenum">
              <a:rPr lang="en-US" smtClean="0"/>
              <a:t>‹#›</a:t>
            </a:fld>
            <a:endParaRPr lang="en-US"/>
          </a:p>
        </p:txBody>
      </p:sp>
    </p:spTree>
    <p:extLst>
      <p:ext uri="{BB962C8B-B14F-4D97-AF65-F5344CB8AC3E}">
        <p14:creationId xmlns:p14="http://schemas.microsoft.com/office/powerpoint/2010/main" val="72323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B5C300-B746-4D44-82C5-11B67DB20DF9}"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9CBA8-0444-4201-B46C-EDCF07873C91}" type="slidenum">
              <a:rPr lang="en-US" smtClean="0"/>
              <a:t>‹#›</a:t>
            </a:fld>
            <a:endParaRPr lang="en-US"/>
          </a:p>
        </p:txBody>
      </p:sp>
    </p:spTree>
    <p:extLst>
      <p:ext uri="{BB962C8B-B14F-4D97-AF65-F5344CB8AC3E}">
        <p14:creationId xmlns:p14="http://schemas.microsoft.com/office/powerpoint/2010/main" val="630887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B5C300-B746-4D44-82C5-11B67DB20DF9}"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9CBA8-0444-4201-B46C-EDCF07873C91}"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30419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B5C300-B746-4D44-82C5-11B67DB20DF9}"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9CBA8-0444-4201-B46C-EDCF07873C91}" type="slidenum">
              <a:rPr lang="en-US" smtClean="0"/>
              <a:t>‹#›</a:t>
            </a:fld>
            <a:endParaRPr lang="en-US"/>
          </a:p>
        </p:txBody>
      </p:sp>
    </p:spTree>
    <p:extLst>
      <p:ext uri="{BB962C8B-B14F-4D97-AF65-F5344CB8AC3E}">
        <p14:creationId xmlns:p14="http://schemas.microsoft.com/office/powerpoint/2010/main" val="3159317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4B5C300-B746-4D44-82C5-11B67DB20DF9}" type="datetimeFigureOut">
              <a:rPr lang="en-US" smtClean="0"/>
              <a:t>3/24/2022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39CBA8-0444-4201-B46C-EDCF07873C91}" type="slidenum">
              <a:rPr lang="en-US" smtClean="0"/>
              <a:t>‹#›</a:t>
            </a:fld>
            <a:endParaRPr lang="en-US"/>
          </a:p>
        </p:txBody>
      </p:sp>
    </p:spTree>
    <p:extLst>
      <p:ext uri="{BB962C8B-B14F-4D97-AF65-F5344CB8AC3E}">
        <p14:creationId xmlns:p14="http://schemas.microsoft.com/office/powerpoint/2010/main" val="1991169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4B5C300-B746-4D44-82C5-11B67DB20DF9}" type="datetimeFigureOut">
              <a:rPr lang="en-US" smtClean="0"/>
              <a:t>3/24/2022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39CBA8-0444-4201-B46C-EDCF07873C91}" type="slidenum">
              <a:rPr lang="en-US" smtClean="0"/>
              <a:t>‹#›</a:t>
            </a:fld>
            <a:endParaRPr lang="en-US"/>
          </a:p>
        </p:txBody>
      </p:sp>
    </p:spTree>
    <p:extLst>
      <p:ext uri="{BB962C8B-B14F-4D97-AF65-F5344CB8AC3E}">
        <p14:creationId xmlns:p14="http://schemas.microsoft.com/office/powerpoint/2010/main" val="2611699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B5C300-B746-4D44-82C5-11B67DB20DF9}"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9CBA8-0444-4201-B46C-EDCF07873C91}" type="slidenum">
              <a:rPr lang="en-US" smtClean="0"/>
              <a:t>‹#›</a:t>
            </a:fld>
            <a:endParaRPr lang="en-US"/>
          </a:p>
        </p:txBody>
      </p:sp>
    </p:spTree>
    <p:extLst>
      <p:ext uri="{BB962C8B-B14F-4D97-AF65-F5344CB8AC3E}">
        <p14:creationId xmlns:p14="http://schemas.microsoft.com/office/powerpoint/2010/main" val="3158790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B5C300-B746-4D44-82C5-11B67DB20DF9}"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9CBA8-0444-4201-B46C-EDCF07873C91}" type="slidenum">
              <a:rPr lang="en-US" smtClean="0"/>
              <a:t>‹#›</a:t>
            </a:fld>
            <a:endParaRPr lang="en-US"/>
          </a:p>
        </p:txBody>
      </p:sp>
    </p:spTree>
    <p:extLst>
      <p:ext uri="{BB962C8B-B14F-4D97-AF65-F5344CB8AC3E}">
        <p14:creationId xmlns:p14="http://schemas.microsoft.com/office/powerpoint/2010/main" val="2880843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B5C300-B746-4D44-82C5-11B67DB20DF9}"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9CBA8-0444-4201-B46C-EDCF07873C91}" type="slidenum">
              <a:rPr lang="en-US" smtClean="0"/>
              <a:t>‹#›</a:t>
            </a:fld>
            <a:endParaRPr lang="en-US"/>
          </a:p>
        </p:txBody>
      </p:sp>
    </p:spTree>
    <p:extLst>
      <p:ext uri="{BB962C8B-B14F-4D97-AF65-F5344CB8AC3E}">
        <p14:creationId xmlns:p14="http://schemas.microsoft.com/office/powerpoint/2010/main" val="3364982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B5C300-B746-4D44-82C5-11B67DB20DF9}"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9CBA8-0444-4201-B46C-EDCF07873C91}" type="slidenum">
              <a:rPr lang="en-US" smtClean="0"/>
              <a:t>‹#›</a:t>
            </a:fld>
            <a:endParaRPr lang="en-US"/>
          </a:p>
        </p:txBody>
      </p:sp>
    </p:spTree>
    <p:extLst>
      <p:ext uri="{BB962C8B-B14F-4D97-AF65-F5344CB8AC3E}">
        <p14:creationId xmlns:p14="http://schemas.microsoft.com/office/powerpoint/2010/main" val="3560831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B5C300-B746-4D44-82C5-11B67DB20DF9}"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9CBA8-0444-4201-B46C-EDCF07873C91}" type="slidenum">
              <a:rPr lang="en-US" smtClean="0"/>
              <a:t>‹#›</a:t>
            </a:fld>
            <a:endParaRPr lang="en-US"/>
          </a:p>
        </p:txBody>
      </p:sp>
    </p:spTree>
    <p:extLst>
      <p:ext uri="{BB962C8B-B14F-4D97-AF65-F5344CB8AC3E}">
        <p14:creationId xmlns:p14="http://schemas.microsoft.com/office/powerpoint/2010/main" val="1995052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B5C300-B746-4D44-82C5-11B67DB20DF9}" type="datetimeFigureOut">
              <a:rPr lang="en-US" smtClean="0"/>
              <a:t>3/24/2022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39CBA8-0444-4201-B46C-EDCF07873C91}" type="slidenum">
              <a:rPr lang="en-US" smtClean="0"/>
              <a:t>‹#›</a:t>
            </a:fld>
            <a:endParaRPr lang="en-US"/>
          </a:p>
        </p:txBody>
      </p:sp>
    </p:spTree>
    <p:extLst>
      <p:ext uri="{BB962C8B-B14F-4D97-AF65-F5344CB8AC3E}">
        <p14:creationId xmlns:p14="http://schemas.microsoft.com/office/powerpoint/2010/main" val="155288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B5C300-B746-4D44-82C5-11B67DB20DF9}" type="datetimeFigureOut">
              <a:rPr lang="en-US" smtClean="0"/>
              <a:t>3/24/2022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39CBA8-0444-4201-B46C-EDCF07873C91}" type="slidenum">
              <a:rPr lang="en-US" smtClean="0"/>
              <a:t>‹#›</a:t>
            </a:fld>
            <a:endParaRPr lang="en-US"/>
          </a:p>
        </p:txBody>
      </p:sp>
    </p:spTree>
    <p:extLst>
      <p:ext uri="{BB962C8B-B14F-4D97-AF65-F5344CB8AC3E}">
        <p14:creationId xmlns:p14="http://schemas.microsoft.com/office/powerpoint/2010/main" val="153344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5C300-B746-4D44-82C5-11B67DB20DF9}" type="datetimeFigureOut">
              <a:rPr lang="en-US" smtClean="0"/>
              <a:t>3/24/2022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39CBA8-0444-4201-B46C-EDCF07873C91}" type="slidenum">
              <a:rPr lang="en-US" smtClean="0"/>
              <a:t>‹#›</a:t>
            </a:fld>
            <a:endParaRPr lang="en-US"/>
          </a:p>
        </p:txBody>
      </p:sp>
    </p:spTree>
    <p:extLst>
      <p:ext uri="{BB962C8B-B14F-4D97-AF65-F5344CB8AC3E}">
        <p14:creationId xmlns:p14="http://schemas.microsoft.com/office/powerpoint/2010/main" val="191133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B5C300-B746-4D44-82C5-11B67DB20DF9}"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9CBA8-0444-4201-B46C-EDCF07873C91}" type="slidenum">
              <a:rPr lang="en-US" smtClean="0"/>
              <a:t>‹#›</a:t>
            </a:fld>
            <a:endParaRPr lang="en-US"/>
          </a:p>
        </p:txBody>
      </p:sp>
    </p:spTree>
    <p:extLst>
      <p:ext uri="{BB962C8B-B14F-4D97-AF65-F5344CB8AC3E}">
        <p14:creationId xmlns:p14="http://schemas.microsoft.com/office/powerpoint/2010/main" val="308413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B5C300-B746-4D44-82C5-11B67DB20DF9}"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9CBA8-0444-4201-B46C-EDCF07873C91}" type="slidenum">
              <a:rPr lang="en-US" smtClean="0"/>
              <a:t>‹#›</a:t>
            </a:fld>
            <a:endParaRPr lang="en-US"/>
          </a:p>
        </p:txBody>
      </p:sp>
    </p:spTree>
    <p:extLst>
      <p:ext uri="{BB962C8B-B14F-4D97-AF65-F5344CB8AC3E}">
        <p14:creationId xmlns:p14="http://schemas.microsoft.com/office/powerpoint/2010/main" val="2651529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4B5C300-B746-4D44-82C5-11B67DB20DF9}" type="datetimeFigureOut">
              <a:rPr lang="en-US" smtClean="0"/>
              <a:t>3/24/2022</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E39CBA8-0444-4201-B46C-EDCF07873C91}" type="slidenum">
              <a:rPr lang="en-US" smtClean="0"/>
              <a:t>‹#›</a:t>
            </a:fld>
            <a:endParaRPr lang="en-US"/>
          </a:p>
        </p:txBody>
      </p:sp>
    </p:spTree>
    <p:extLst>
      <p:ext uri="{BB962C8B-B14F-4D97-AF65-F5344CB8AC3E}">
        <p14:creationId xmlns:p14="http://schemas.microsoft.com/office/powerpoint/2010/main" val="36910366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ovimagazine.com/art/7206"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propublica.org/getinvolved/item/revisitingbrown-resegregating-u.s.-schools-60-years-after-brown-v.-board"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baltimoreheritage.github.io/civil-rights-heritage/overview/1954-1968/"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history.com/news/10-things-you-should-know-about-brown-v-board-of-education#:~:text=%20Board%20of%20Education%20%201%20Over%20one-third,did%20away%20with%20the%20laws%20mandating...%20More%20" TargetMode="External"/><Relationship Id="rId2" Type="http://schemas.openxmlformats.org/officeDocument/2006/relationships/hyperlink" Target="https://billofrightsinstitute.org/activities/brown-v-board-of-education-case-backgroun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5079-C679-4E72-8FF7-CCF4C9B4F6B2}"/>
              </a:ext>
            </a:extLst>
          </p:cNvPr>
          <p:cNvSpPr>
            <a:spLocks noGrp="1"/>
          </p:cNvSpPr>
          <p:nvPr>
            <p:ph type="ctrTitle"/>
          </p:nvPr>
        </p:nvSpPr>
        <p:spPr/>
        <p:txBody>
          <a:bodyPr/>
          <a:lstStyle/>
          <a:p>
            <a:r>
              <a:rPr lang="en-US" dirty="0"/>
              <a:t>Brown vs. Board of Education </a:t>
            </a:r>
            <a:br>
              <a:rPr lang="en-US" dirty="0"/>
            </a:br>
            <a:r>
              <a:rPr lang="en-US" dirty="0"/>
              <a:t>Equal Schooling for All</a:t>
            </a:r>
          </a:p>
        </p:txBody>
      </p:sp>
      <p:sp>
        <p:nvSpPr>
          <p:cNvPr id="3" name="Subtitle 2">
            <a:extLst>
              <a:ext uri="{FF2B5EF4-FFF2-40B4-BE49-F238E27FC236}">
                <a16:creationId xmlns:a16="http://schemas.microsoft.com/office/drawing/2014/main" id="{0FE1F1D1-3401-4A48-9863-7907BCBFA647}"/>
              </a:ext>
            </a:extLst>
          </p:cNvPr>
          <p:cNvSpPr>
            <a:spLocks noGrp="1"/>
          </p:cNvSpPr>
          <p:nvPr>
            <p:ph type="subTitle" idx="1"/>
          </p:nvPr>
        </p:nvSpPr>
        <p:spPr/>
        <p:txBody>
          <a:bodyPr/>
          <a:lstStyle/>
          <a:p>
            <a:r>
              <a:rPr lang="en-US" dirty="0"/>
              <a:t>By: Torann Wolfer</a:t>
            </a:r>
          </a:p>
        </p:txBody>
      </p:sp>
    </p:spTree>
    <p:extLst>
      <p:ext uri="{BB962C8B-B14F-4D97-AF65-F5344CB8AC3E}">
        <p14:creationId xmlns:p14="http://schemas.microsoft.com/office/powerpoint/2010/main" val="3823236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94BA6-D897-4546-9D32-8474BCE43161}"/>
              </a:ext>
            </a:extLst>
          </p:cNvPr>
          <p:cNvSpPr>
            <a:spLocks noGrp="1"/>
          </p:cNvSpPr>
          <p:nvPr>
            <p:ph type="title"/>
          </p:nvPr>
        </p:nvSpPr>
        <p:spPr/>
        <p:txBody>
          <a:bodyPr/>
          <a:lstStyle/>
          <a:p>
            <a:r>
              <a:rPr lang="en-US" dirty="0"/>
              <a:t>Dates of the Case</a:t>
            </a:r>
          </a:p>
        </p:txBody>
      </p:sp>
      <p:sp>
        <p:nvSpPr>
          <p:cNvPr id="3" name="Content Placeholder 2">
            <a:extLst>
              <a:ext uri="{FF2B5EF4-FFF2-40B4-BE49-F238E27FC236}">
                <a16:creationId xmlns:a16="http://schemas.microsoft.com/office/drawing/2014/main" id="{0A0A64A9-1438-4E16-943B-02EBDC919ECA}"/>
              </a:ext>
            </a:extLst>
          </p:cNvPr>
          <p:cNvSpPr>
            <a:spLocks noGrp="1"/>
          </p:cNvSpPr>
          <p:nvPr>
            <p:ph idx="1"/>
          </p:nvPr>
        </p:nvSpPr>
        <p:spPr/>
        <p:txBody>
          <a:bodyPr/>
          <a:lstStyle/>
          <a:p>
            <a:r>
              <a:rPr lang="en-US" dirty="0"/>
              <a:t>Start- 1951</a:t>
            </a:r>
          </a:p>
          <a:p>
            <a:r>
              <a:rPr lang="en-US" dirty="0"/>
              <a:t>End- May 17, 1954</a:t>
            </a:r>
          </a:p>
        </p:txBody>
      </p:sp>
      <p:pic>
        <p:nvPicPr>
          <p:cNvPr id="8" name="Picture 7">
            <a:extLst>
              <a:ext uri="{FF2B5EF4-FFF2-40B4-BE49-F238E27FC236}">
                <a16:creationId xmlns:a16="http://schemas.microsoft.com/office/drawing/2014/main" id="{5ED64F54-8210-4D1E-80A9-D40FD2DEF34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97597" y="1439982"/>
            <a:ext cx="5821144" cy="4498157"/>
          </a:xfrm>
          <a:prstGeom prst="rect">
            <a:avLst/>
          </a:prstGeom>
        </p:spPr>
      </p:pic>
      <p:sp>
        <p:nvSpPr>
          <p:cNvPr id="9" name="TextBox 8">
            <a:extLst>
              <a:ext uri="{FF2B5EF4-FFF2-40B4-BE49-F238E27FC236}">
                <a16:creationId xmlns:a16="http://schemas.microsoft.com/office/drawing/2014/main" id="{C6B4FA17-D384-4B24-BB8F-6065D229FE2F}"/>
              </a:ext>
            </a:extLst>
          </p:cNvPr>
          <p:cNvSpPr txBox="1"/>
          <p:nvPr/>
        </p:nvSpPr>
        <p:spPr>
          <a:xfrm>
            <a:off x="4797596" y="6017568"/>
            <a:ext cx="4544367" cy="230832"/>
          </a:xfrm>
          <a:prstGeom prst="rect">
            <a:avLst/>
          </a:prstGeom>
          <a:noFill/>
        </p:spPr>
        <p:txBody>
          <a:bodyPr wrap="square" rtlCol="0">
            <a:spAutoFit/>
          </a:bodyPr>
          <a:lstStyle/>
          <a:p>
            <a:r>
              <a:rPr lang="en-US" sz="900">
                <a:hlinkClick r:id="rId3" tooltip="http://www.ovimagazine.com/art/7206"/>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842961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B161D-82FE-4E54-9A05-F90D1A1F5FC1}"/>
              </a:ext>
            </a:extLst>
          </p:cNvPr>
          <p:cNvSpPr>
            <a:spLocks noGrp="1"/>
          </p:cNvSpPr>
          <p:nvPr>
            <p:ph type="title"/>
          </p:nvPr>
        </p:nvSpPr>
        <p:spPr/>
        <p:txBody>
          <a:bodyPr/>
          <a:lstStyle/>
          <a:p>
            <a:r>
              <a:rPr lang="en-US" dirty="0"/>
              <a:t>Background Information</a:t>
            </a:r>
          </a:p>
        </p:txBody>
      </p:sp>
      <p:sp>
        <p:nvSpPr>
          <p:cNvPr id="3" name="Content Placeholder 2">
            <a:extLst>
              <a:ext uri="{FF2B5EF4-FFF2-40B4-BE49-F238E27FC236}">
                <a16:creationId xmlns:a16="http://schemas.microsoft.com/office/drawing/2014/main" id="{2D0287E2-B936-4761-909F-870D1E8F31FE}"/>
              </a:ext>
            </a:extLst>
          </p:cNvPr>
          <p:cNvSpPr>
            <a:spLocks noGrp="1"/>
          </p:cNvSpPr>
          <p:nvPr>
            <p:ph idx="1"/>
          </p:nvPr>
        </p:nvSpPr>
        <p:spPr/>
        <p:txBody>
          <a:bodyPr/>
          <a:lstStyle/>
          <a:p>
            <a:r>
              <a:rPr lang="en-US" dirty="0"/>
              <a:t>In the twentieth century, the National Association for the Advancement of Colored People (NAACP) began a litigation campaign designed to bring an end to state mandated segregation, calling attention to the shabby accommodations provided for blacks, as well as arguing the damaging psychological effects that segregation had on black school children. One case was brought on behalf of Linda Brown, a third-grader from Topeka, Kansas. Several additional school segregation cases were combined into one, known as </a:t>
            </a:r>
            <a:r>
              <a:rPr lang="en-US" i="1" dirty="0"/>
              <a:t>Brown v. Board of Education.</a:t>
            </a:r>
            <a:r>
              <a:rPr lang="en-US" dirty="0"/>
              <a:t> This case reached the Supreme Court in 1953.</a:t>
            </a:r>
          </a:p>
        </p:txBody>
      </p:sp>
      <p:pic>
        <p:nvPicPr>
          <p:cNvPr id="5" name="Picture 4">
            <a:extLst>
              <a:ext uri="{FF2B5EF4-FFF2-40B4-BE49-F238E27FC236}">
                <a16:creationId xmlns:a16="http://schemas.microsoft.com/office/drawing/2014/main" id="{85C8D663-67B0-4302-B8E5-C7A7CDCEDD6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93277" y="4069612"/>
            <a:ext cx="3174280" cy="2070183"/>
          </a:xfrm>
          <a:prstGeom prst="rect">
            <a:avLst/>
          </a:prstGeom>
        </p:spPr>
      </p:pic>
      <p:sp>
        <p:nvSpPr>
          <p:cNvPr id="6" name="TextBox 5">
            <a:extLst>
              <a:ext uri="{FF2B5EF4-FFF2-40B4-BE49-F238E27FC236}">
                <a16:creationId xmlns:a16="http://schemas.microsoft.com/office/drawing/2014/main" id="{C03E36D3-0F6F-44E8-96B9-9CEEC73C02C0}"/>
              </a:ext>
            </a:extLst>
          </p:cNvPr>
          <p:cNvSpPr txBox="1"/>
          <p:nvPr/>
        </p:nvSpPr>
        <p:spPr>
          <a:xfrm>
            <a:off x="8093277" y="6213518"/>
            <a:ext cx="3174280" cy="369332"/>
          </a:xfrm>
          <a:prstGeom prst="rect">
            <a:avLst/>
          </a:prstGeom>
          <a:noFill/>
        </p:spPr>
        <p:txBody>
          <a:bodyPr wrap="square" rtlCol="0">
            <a:spAutoFit/>
          </a:bodyPr>
          <a:lstStyle/>
          <a:p>
            <a:r>
              <a:rPr lang="en-US" sz="900">
                <a:hlinkClick r:id="rId3" tooltip="http://www.propublica.org/getinvolved/item/revisitingbrown-resegregating-u.s.-schools-60-years-after-brown-v.-board"/>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369516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F4300-B851-42EF-B357-7247C9B8B8D3}"/>
              </a:ext>
            </a:extLst>
          </p:cNvPr>
          <p:cNvSpPr>
            <a:spLocks noGrp="1"/>
          </p:cNvSpPr>
          <p:nvPr>
            <p:ph type="title"/>
          </p:nvPr>
        </p:nvSpPr>
        <p:spPr/>
        <p:txBody>
          <a:bodyPr/>
          <a:lstStyle/>
          <a:p>
            <a:r>
              <a:rPr lang="en-US" dirty="0"/>
              <a:t>Main Case Facts</a:t>
            </a:r>
          </a:p>
        </p:txBody>
      </p:sp>
      <p:sp>
        <p:nvSpPr>
          <p:cNvPr id="3" name="Content Placeholder 2">
            <a:extLst>
              <a:ext uri="{FF2B5EF4-FFF2-40B4-BE49-F238E27FC236}">
                <a16:creationId xmlns:a16="http://schemas.microsoft.com/office/drawing/2014/main" id="{336701EA-3614-42F0-835F-070E7D0D7840}"/>
              </a:ext>
            </a:extLst>
          </p:cNvPr>
          <p:cNvSpPr>
            <a:spLocks noGrp="1"/>
          </p:cNvSpPr>
          <p:nvPr>
            <p:ph idx="1"/>
          </p:nvPr>
        </p:nvSpPr>
        <p:spPr/>
        <p:txBody>
          <a:bodyPr>
            <a:normAutofit/>
          </a:bodyPr>
          <a:lstStyle/>
          <a:p>
            <a:r>
              <a:rPr lang="en-US" sz="1800" dirty="0"/>
              <a:t>At the time of the Brown v. Board of Education ruling, 17 southern and border states, along with the District of Columbia, required their public schools to be racially segregated. An additional four states—Arizona, Kansas, New Mexico and Wyoming—permitted local communities to do the same. Although Black and white schools were supposed to be “separate but equal” in accordance with the Supreme Court’s 1896 Plessy v. Ferguson decision, in reality they were anything but. In 1954 southern Black schools received only 60 percent of the per-pupil funding as southern white schools, up from 45 percent in 1940. Many southern Black schools therefore lacked such basic necessities as cafeterias, libraries, gymnasiums, running water and electricity.</a:t>
            </a:r>
          </a:p>
          <a:p>
            <a:r>
              <a:rPr lang="en-US" sz="1900" dirty="0"/>
              <a:t>The Supreme Court included no guidance in Brown v. Board of Education on how to actually implement desegregation. Instead, it called for further court discussions, after which it issued a second unanimous ruling in May 1955. Known as Brown II, this seven-paragraph decision tasked local federal judges with making sure that school authorities integrated “with all deliberate speed”—an ambiguous phrase that repudiated the NAACP’s plea for tight deadlines.</a:t>
            </a:r>
          </a:p>
        </p:txBody>
      </p:sp>
      <p:pic>
        <p:nvPicPr>
          <p:cNvPr id="8" name="Picture 7">
            <a:extLst>
              <a:ext uri="{FF2B5EF4-FFF2-40B4-BE49-F238E27FC236}">
                <a16:creationId xmlns:a16="http://schemas.microsoft.com/office/drawing/2014/main" id="{05C0B217-4DDB-4810-BA0D-5BF7C27E37A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88371" y="226243"/>
            <a:ext cx="2375100" cy="1353807"/>
          </a:xfrm>
          <a:prstGeom prst="rect">
            <a:avLst/>
          </a:prstGeom>
        </p:spPr>
      </p:pic>
    </p:spTree>
    <p:extLst>
      <p:ext uri="{BB962C8B-B14F-4D97-AF65-F5344CB8AC3E}">
        <p14:creationId xmlns:p14="http://schemas.microsoft.com/office/powerpoint/2010/main" val="165220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6441-0922-41D8-BF18-4CC044861016}"/>
              </a:ext>
            </a:extLst>
          </p:cNvPr>
          <p:cNvSpPr>
            <a:spLocks noGrp="1"/>
          </p:cNvSpPr>
          <p:nvPr>
            <p:ph type="title"/>
          </p:nvPr>
        </p:nvSpPr>
        <p:spPr/>
        <p:txBody>
          <a:bodyPr/>
          <a:lstStyle/>
          <a:p>
            <a:r>
              <a:rPr lang="en-US" dirty="0"/>
              <a:t>Outcome of the case</a:t>
            </a:r>
          </a:p>
        </p:txBody>
      </p:sp>
      <p:sp>
        <p:nvSpPr>
          <p:cNvPr id="3" name="Content Placeholder 2">
            <a:extLst>
              <a:ext uri="{FF2B5EF4-FFF2-40B4-BE49-F238E27FC236}">
                <a16:creationId xmlns:a16="http://schemas.microsoft.com/office/drawing/2014/main" id="{B2DC9293-DE2A-41F4-B5A3-EA1642D643D4}"/>
              </a:ext>
            </a:extLst>
          </p:cNvPr>
          <p:cNvSpPr>
            <a:spLocks noGrp="1"/>
          </p:cNvSpPr>
          <p:nvPr>
            <p:ph idx="1"/>
          </p:nvPr>
        </p:nvSpPr>
        <p:spPr/>
        <p:txBody>
          <a:bodyPr/>
          <a:lstStyle/>
          <a:p>
            <a:r>
              <a:rPr lang="en-US" dirty="0"/>
              <a:t>The outcome of the Brown v. Board of Education court case led to the</a:t>
            </a:r>
            <a:r>
              <a:rPr lang="en-US" b="1" dirty="0"/>
              <a:t> </a:t>
            </a:r>
            <a:r>
              <a:rPr lang="en-US" dirty="0"/>
              <a:t>desegregation of schools all across the country. The schools in Topeka, Kansas have now been integrated for about 70 years.</a:t>
            </a:r>
          </a:p>
        </p:txBody>
      </p:sp>
      <p:pic>
        <p:nvPicPr>
          <p:cNvPr id="1026" name="Picture 2" descr="Image result for brown v board of education">
            <a:extLst>
              <a:ext uri="{FF2B5EF4-FFF2-40B4-BE49-F238E27FC236}">
                <a16:creationId xmlns:a16="http://schemas.microsoft.com/office/drawing/2014/main" id="{D5B267F5-6C53-4354-8628-098A7ED2AA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936" y="2732448"/>
            <a:ext cx="451485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rown v board of education">
            <a:extLst>
              <a:ext uri="{FF2B5EF4-FFF2-40B4-BE49-F238E27FC236}">
                <a16:creationId xmlns:a16="http://schemas.microsoft.com/office/drawing/2014/main" id="{556E044D-9747-4AFF-B76E-D3B07CF2E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234" y="2689585"/>
            <a:ext cx="3571875"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20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3D9C3-5931-4269-99D7-E9BD59D7F26F}"/>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88DF486C-85CA-4D46-8CAD-129E4F18615F}"/>
              </a:ext>
            </a:extLst>
          </p:cNvPr>
          <p:cNvSpPr>
            <a:spLocks noGrp="1"/>
          </p:cNvSpPr>
          <p:nvPr>
            <p:ph idx="1"/>
          </p:nvPr>
        </p:nvSpPr>
        <p:spPr/>
        <p:txBody>
          <a:bodyPr/>
          <a:lstStyle/>
          <a:p>
            <a:r>
              <a:rPr lang="en-US" dirty="0">
                <a:hlinkClick r:id="rId2"/>
              </a:rPr>
              <a:t>Brown v. Board of Education - Case Background - Bill of Rights Institute</a:t>
            </a:r>
            <a:endParaRPr lang="en-US" dirty="0"/>
          </a:p>
          <a:p>
            <a:r>
              <a:rPr lang="en-US" dirty="0">
                <a:hlinkClick r:id="rId3"/>
              </a:rPr>
              <a:t>10 Things You Should Know About Brown v. Board of Education - HISTORY</a:t>
            </a:r>
            <a:endParaRPr lang="en-US" dirty="0"/>
          </a:p>
        </p:txBody>
      </p:sp>
    </p:spTree>
    <p:extLst>
      <p:ext uri="{BB962C8B-B14F-4D97-AF65-F5344CB8AC3E}">
        <p14:creationId xmlns:p14="http://schemas.microsoft.com/office/powerpoint/2010/main" val="3696516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mplates xmlns="d2816622-cc35-45ff-b38d-8694946a657f" xsi:nil="true"/>
    <AppVersion xmlns="d2816622-cc35-45ff-b38d-8694946a657f" xsi:nil="true"/>
    <DefaultSectionNames xmlns="d2816622-cc35-45ff-b38d-8694946a657f" xsi:nil="true"/>
    <Is_Collaboration_Space_Locked xmlns="d2816622-cc35-45ff-b38d-8694946a657f" xsi:nil="true"/>
    <Self_Registration_Enabled xmlns="d2816622-cc35-45ff-b38d-8694946a657f" xsi:nil="true"/>
    <FolderType xmlns="d2816622-cc35-45ff-b38d-8694946a657f" xsi:nil="true"/>
    <Students xmlns="d2816622-cc35-45ff-b38d-8694946a657f">
      <UserInfo>
        <DisplayName/>
        <AccountId xsi:nil="true"/>
        <AccountType/>
      </UserInfo>
    </Students>
    <Student_Groups xmlns="d2816622-cc35-45ff-b38d-8694946a657f">
      <UserInfo>
        <DisplayName/>
        <AccountId xsi:nil="true"/>
        <AccountType/>
      </UserInfo>
    </Student_Groups>
    <Invited_Students xmlns="d2816622-cc35-45ff-b38d-8694946a657f" xsi:nil="true"/>
    <Has_Teacher_Only_SectionGroup xmlns="d2816622-cc35-45ff-b38d-8694946a657f" xsi:nil="true"/>
    <Owner xmlns="d2816622-cc35-45ff-b38d-8694946a657f">
      <UserInfo>
        <DisplayName/>
        <AccountId xsi:nil="true"/>
        <AccountType/>
      </UserInfo>
    </Owner>
    <Teachers xmlns="d2816622-cc35-45ff-b38d-8694946a657f">
      <UserInfo>
        <DisplayName/>
        <AccountId xsi:nil="true"/>
        <AccountType/>
      </UserInfo>
    </Teachers>
    <Invited_Teachers xmlns="d2816622-cc35-45ff-b38d-8694946a657f" xsi:nil="true"/>
    <NotebookType xmlns="d2816622-cc35-45ff-b38d-8694946a657f" xsi:nil="true"/>
    <CultureName xmlns="d2816622-cc35-45ff-b38d-8694946a657f" xsi:nil="true"/>
    <TeamsChannelId xmlns="d2816622-cc35-45ff-b38d-8694946a657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1D2BA6EF5EBE4D8FE56C3D7FFA7028" ma:contentTypeVersion="30" ma:contentTypeDescription="Create a new document." ma:contentTypeScope="" ma:versionID="bcf45c5d11fe25c8fe759cd33f40e63e">
  <xsd:schema xmlns:xsd="http://www.w3.org/2001/XMLSchema" xmlns:xs="http://www.w3.org/2001/XMLSchema" xmlns:p="http://schemas.microsoft.com/office/2006/metadata/properties" xmlns:ns3="968dbe4d-483c-4bd7-8c7b-287a3305d3b6" xmlns:ns4="d2816622-cc35-45ff-b38d-8694946a657f" targetNamespace="http://schemas.microsoft.com/office/2006/metadata/properties" ma:root="true" ma:fieldsID="cd70c8f43f243fcb8af6bedbdec214e4" ns3:_="" ns4:_="">
    <xsd:import namespace="968dbe4d-483c-4bd7-8c7b-287a3305d3b6"/>
    <xsd:import namespace="d2816622-cc35-45ff-b38d-8694946a657f"/>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DateTaken" minOccurs="0"/>
                <xsd:element ref="ns4:MediaServiceLocation" minOccurs="0"/>
                <xsd:element ref="ns4:TeamsChannelId"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dbe4d-483c-4bd7-8c7b-287a3305d3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816622-cc35-45ff-b38d-8694946a657f"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AutoTags" ma:index="28" nillable="true" ma:displayName="MediaServiceAutoTags" ma:description="" ma:internalName="MediaServiceAutoTags" ma:readOnly="true">
      <xsd:simpleType>
        <xsd:restriction base="dms:Text"/>
      </xsd:simpleType>
    </xsd:element>
    <xsd:element name="MediaServiceDateTaken" ma:index="29" nillable="true" ma:displayName="MediaServiceDateTaken" ma:description="" ma:hidden="true" ma:internalName="MediaServiceDateTaken" ma:readOnly="true">
      <xsd:simpleType>
        <xsd:restriction base="dms:Text"/>
      </xsd:simpleType>
    </xsd:element>
    <xsd:element name="MediaServiceLocation" ma:index="30" nillable="true" ma:displayName="MediaServiceLocation" ma:description="" ma:internalName="MediaServiceLocation" ma:readOnly="true">
      <xsd:simpleType>
        <xsd:restriction base="dms:Text"/>
      </xsd:simpleType>
    </xsd:element>
    <xsd:element name="TeamsChannelId" ma:index="31" nillable="true" ma:displayName="Teams Channel Id" ma:internalName="TeamsChannelId">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MediaLengthInSeconds" ma:index="3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171CC-6DF4-4531-B0AF-21BC4EC8B4D3}">
  <ds:schemaRef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d2816622-cc35-45ff-b38d-8694946a657f"/>
    <ds:schemaRef ds:uri="http://purl.org/dc/dcmitype/"/>
    <ds:schemaRef ds:uri="968dbe4d-483c-4bd7-8c7b-287a3305d3b6"/>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5724381C-EED5-4F38-8AB4-B6D83A25C0DF}">
  <ds:schemaRefs>
    <ds:schemaRef ds:uri="http://schemas.microsoft.com/sharepoint/v3/contenttype/forms"/>
  </ds:schemaRefs>
</ds:datastoreItem>
</file>

<file path=customXml/itemProps3.xml><?xml version="1.0" encoding="utf-8"?>
<ds:datastoreItem xmlns:ds="http://schemas.openxmlformats.org/officeDocument/2006/customXml" ds:itemID="{CCABAB1F-95E0-4F70-8C22-09598EF97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8dbe4d-483c-4bd7-8c7b-287a3305d3b6"/>
    <ds:schemaRef ds:uri="d2816622-cc35-45ff-b38d-8694946a65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TM04033929[[fn=Slate]]</Template>
  <TotalTime>25</TotalTime>
  <Words>443</Words>
  <Application>Microsoft Office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Calisto MT</vt:lpstr>
      <vt:lpstr>Trebuchet MS</vt:lpstr>
      <vt:lpstr>Wingdings 2</vt:lpstr>
      <vt:lpstr>Slate</vt:lpstr>
      <vt:lpstr>Brown vs. Board of Education  Equal Schooling for All</vt:lpstr>
      <vt:lpstr>Dates of the Case</vt:lpstr>
      <vt:lpstr>Background Information</vt:lpstr>
      <vt:lpstr>Main Case Facts</vt:lpstr>
      <vt:lpstr>Outcome of the case</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vs. Board of Education  Equal Schooling for All</dc:title>
  <dc:creator>Wolfer, Torann</dc:creator>
  <cp:lastModifiedBy>Ellsworth, Tricia</cp:lastModifiedBy>
  <cp:revision>10</cp:revision>
  <dcterms:created xsi:type="dcterms:W3CDTF">2022-03-23T17:01:04Z</dcterms:created>
  <dcterms:modified xsi:type="dcterms:W3CDTF">2022-03-24T15:23:24Z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0x0101008B1D2BA6EF5EBE4D8FE56C3D7FFA7028</vt:lpwstr>
  </property>
</Properties>
</file>